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529" r:id="rId6"/>
    <p:sldId id="440" r:id="rId7"/>
    <p:sldId id="441" r:id="rId8"/>
    <p:sldId id="452" r:id="rId9"/>
    <p:sldId id="454" r:id="rId10"/>
    <p:sldId id="437" r:id="rId11"/>
    <p:sldId id="438" r:id="rId12"/>
    <p:sldId id="480" r:id="rId13"/>
    <p:sldId id="393" r:id="rId14"/>
    <p:sldId id="468" r:id="rId15"/>
    <p:sldId id="469" r:id="rId16"/>
    <p:sldId id="519" r:id="rId17"/>
    <p:sldId id="520" r:id="rId18"/>
    <p:sldId id="521" r:id="rId19"/>
    <p:sldId id="523" r:id="rId20"/>
    <p:sldId id="522" r:id="rId21"/>
    <p:sldId id="524" r:id="rId22"/>
    <p:sldId id="526" r:id="rId23"/>
    <p:sldId id="525" r:id="rId24"/>
    <p:sldId id="527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91C"/>
    <a:srgbClr val="0B8261"/>
    <a:srgbClr val="3E2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360" autoAdjust="0"/>
  </p:normalViewPr>
  <p:slideViewPr>
    <p:cSldViewPr snapToGrid="0" snapToObjects="1">
      <p:cViewPr varScale="1">
        <p:scale>
          <a:sx n="69" d="100"/>
          <a:sy n="69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Forbes" userId="f1c04fa5-2f02-4bda-b641-2fca2f23e1da" providerId="ADAL" clId="{F158F493-BCEF-4AEC-9980-8501DC3F4731}"/>
    <pc:docChg chg="undo custSel addSld delSld modSld">
      <pc:chgData name="Stephen Forbes" userId="f1c04fa5-2f02-4bda-b641-2fca2f23e1da" providerId="ADAL" clId="{F158F493-BCEF-4AEC-9980-8501DC3F4731}" dt="2020-11-05T18:57:09.684" v="25" actId="20577"/>
      <pc:docMkLst>
        <pc:docMk/>
      </pc:docMkLst>
      <pc:sldChg chg="modSp mod">
        <pc:chgData name="Stephen Forbes" userId="f1c04fa5-2f02-4bda-b641-2fca2f23e1da" providerId="ADAL" clId="{F158F493-BCEF-4AEC-9980-8501DC3F4731}" dt="2020-11-05T18:57:04.041" v="16" actId="20577"/>
        <pc:sldMkLst>
          <pc:docMk/>
          <pc:sldMk cId="101303342" sldId="256"/>
        </pc:sldMkLst>
        <pc:spChg chg="mod">
          <ac:chgData name="Stephen Forbes" userId="f1c04fa5-2f02-4bda-b641-2fca2f23e1da" providerId="ADAL" clId="{F158F493-BCEF-4AEC-9980-8501DC3F4731}" dt="2020-11-05T18:57:04.041" v="16" actId="20577"/>
          <ac:spMkLst>
            <pc:docMk/>
            <pc:sldMk cId="101303342" sldId="256"/>
            <ac:spMk id="8" creationId="{A05D997B-14DA-5041-8DBC-8A14004F4762}"/>
          </ac:spMkLst>
        </pc:spChg>
      </pc:sldChg>
      <pc:sldChg chg="modSp mod">
        <pc:chgData name="Stephen Forbes" userId="f1c04fa5-2f02-4bda-b641-2fca2f23e1da" providerId="ADAL" clId="{F158F493-BCEF-4AEC-9980-8501DC3F4731}" dt="2020-11-05T18:57:09.684" v="25" actId="20577"/>
        <pc:sldMkLst>
          <pc:docMk/>
          <pc:sldMk cId="3234920996" sldId="258"/>
        </pc:sldMkLst>
        <pc:spChg chg="mod">
          <ac:chgData name="Stephen Forbes" userId="f1c04fa5-2f02-4bda-b641-2fca2f23e1da" providerId="ADAL" clId="{F158F493-BCEF-4AEC-9980-8501DC3F4731}" dt="2020-11-05T18:57:09.684" v="25" actId="20577"/>
          <ac:spMkLst>
            <pc:docMk/>
            <pc:sldMk cId="3234920996" sldId="258"/>
            <ac:spMk id="6" creationId="{00000000-0000-0000-0000-000000000000}"/>
          </ac:spMkLst>
        </pc:spChg>
      </pc:sldChg>
      <pc:sldChg chg="modSp add mod">
        <pc:chgData name="Stephen Forbes" userId="f1c04fa5-2f02-4bda-b641-2fca2f23e1da" providerId="ADAL" clId="{F158F493-BCEF-4AEC-9980-8501DC3F4731}" dt="2020-11-05T18:35:03.660" v="8" actId="403"/>
        <pc:sldMkLst>
          <pc:docMk/>
          <pc:sldMk cId="549214201" sldId="259"/>
        </pc:sldMkLst>
        <pc:spChg chg="mod">
          <ac:chgData name="Stephen Forbes" userId="f1c04fa5-2f02-4bda-b641-2fca2f23e1da" providerId="ADAL" clId="{F158F493-BCEF-4AEC-9980-8501DC3F4731}" dt="2020-11-05T18:35:03.660" v="8" actId="403"/>
          <ac:spMkLst>
            <pc:docMk/>
            <pc:sldMk cId="549214201" sldId="259"/>
            <ac:spMk id="8" creationId="{A05D997B-14DA-5041-8DBC-8A14004F4762}"/>
          </ac:spMkLst>
        </pc:spChg>
      </pc:sldChg>
      <pc:sldChg chg="new del">
        <pc:chgData name="Stephen Forbes" userId="f1c04fa5-2f02-4bda-b641-2fca2f23e1da" providerId="ADAL" clId="{F158F493-BCEF-4AEC-9980-8501DC3F4731}" dt="2020-11-05T18:34:29.508" v="1" actId="47"/>
        <pc:sldMkLst>
          <pc:docMk/>
          <pc:sldMk cId="2264905306" sldId="259"/>
        </pc:sldMkLst>
      </pc:sldChg>
    </pc:docChg>
  </pc:docChgLst>
  <pc:docChgLst>
    <pc:chgData name="Stephen Forbes" userId="f1c04fa5-2f02-4bda-b641-2fca2f23e1da" providerId="ADAL" clId="{DED15F3D-8358-4E8A-86C1-F15CE5E3BCB1}"/>
    <pc:docChg chg="modSld">
      <pc:chgData name="Stephen Forbes" userId="f1c04fa5-2f02-4bda-b641-2fca2f23e1da" providerId="ADAL" clId="{DED15F3D-8358-4E8A-86C1-F15CE5E3BCB1}" dt="2021-08-25T16:51:14.838" v="28" actId="20577"/>
      <pc:docMkLst>
        <pc:docMk/>
      </pc:docMkLst>
      <pc:sldChg chg="modSp mod">
        <pc:chgData name="Stephen Forbes" userId="f1c04fa5-2f02-4bda-b641-2fca2f23e1da" providerId="ADAL" clId="{DED15F3D-8358-4E8A-86C1-F15CE5E3BCB1}" dt="2021-08-25T16:51:14.838" v="28" actId="20577"/>
        <pc:sldMkLst>
          <pc:docMk/>
          <pc:sldMk cId="3234920996" sldId="258"/>
        </pc:sldMkLst>
        <pc:spChg chg="mod">
          <ac:chgData name="Stephen Forbes" userId="f1c04fa5-2f02-4bda-b641-2fca2f23e1da" providerId="ADAL" clId="{DED15F3D-8358-4E8A-86C1-F15CE5E3BCB1}" dt="2021-08-25T16:51:14.838" v="28" actId="20577"/>
          <ac:spMkLst>
            <pc:docMk/>
            <pc:sldMk cId="3234920996" sldId="258"/>
            <ac:spMk id="2" creationId="{00000000-0000-0000-0000-000000000000}"/>
          </ac:spMkLst>
        </pc:spChg>
        <pc:spChg chg="mod">
          <ac:chgData name="Stephen Forbes" userId="f1c04fa5-2f02-4bda-b641-2fca2f23e1da" providerId="ADAL" clId="{DED15F3D-8358-4E8A-86C1-F15CE5E3BCB1}" dt="2021-08-25T16:51:08.173" v="3" actId="20577"/>
          <ac:spMkLst>
            <pc:docMk/>
            <pc:sldMk cId="3234920996" sldId="258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45AAF-82E4-459A-878D-A91AC05BE3EB}" type="datetimeFigureOut">
              <a:rPr lang="en-CA" smtClean="0"/>
              <a:t>2024-08-09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5D3F-3334-47C0-B695-F03CC3BB6F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8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53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373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164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108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694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108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790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772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87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5354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950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373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473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26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50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52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29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26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70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77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7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5D3F-3334-47C0-B695-F03CC3BB6F8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74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DEE5-70DD-DE4C-8879-BE9B0D413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F03C2-C53C-0047-AFDD-1BE4BB886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C4C1-1112-D744-AD37-A619DF8C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9E45C-7591-554A-BB5F-E1685C0D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5637A-1AB8-7044-BAF2-D307D6B4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F467-9560-5847-8F1F-4FB42DED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D5972-EE05-5749-BF79-65CCB01DE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0A25-EE12-6D49-AF18-2CD69D3FE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7204-295B-0944-92FA-7C31A839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FE49F-0D65-3E4F-954A-26314BA3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7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39E78B-96A3-B043-8F41-6720E50A4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49621-D6D9-D543-AAF1-906E634D9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720B5-E246-0D44-AD22-13311A27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7BAC9-9AF8-3349-8454-5AFCFA7D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E37D4-E054-2442-9018-A6B9CD8A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1332-084C-E143-8BCE-0ADF59E3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4EF9-F288-CE42-BE59-1C94D844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FDA9-6CC7-864D-8A08-9D340E5AF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DFF1F-7FB9-D443-85B4-CAA66C22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A44FD-BF5B-264A-8C66-4B34B98F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8898-139B-A24E-A2F2-4714DDD3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0747B-7FCF-1841-9866-75032890F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5E5EA-6FE8-9C4A-95FC-C3F0753C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880F1-CC53-E543-8319-46DC3DD0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38C2-5E86-2A4E-B0A4-96398B7B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18E6-4FD5-9B49-A692-37DE7C68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84A9-756C-AA42-AA52-AD8391597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98A2A-ABAE-2645-9EAF-A183FCCC0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66CF7-1518-E840-A6D9-4A814760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D10AE-A1A0-B74A-B952-1842D92E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01EDB-314C-6D4E-B39B-0021BD4E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D41E-28B3-794E-8A62-0BEDE23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9F413-FE31-CC4B-85BA-71C37480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876B-D215-704D-9E0D-D095927B2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39818-9DD9-9642-829C-EC45818E7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30D90-B605-8741-8E2E-03E43365E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8784F-95A7-B048-94CE-58805EEA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B29C-B22E-1C46-8FFF-D6899247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5EC4C7-96FA-D744-A568-C0D06F42D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8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2188-C684-0942-A418-20CEA188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829B4-7DF6-5349-B636-917C50B6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ADAAB-CD47-2C4E-89B8-12E5FF03B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DF2AF-90ED-BD47-A840-BB3F804E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6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99210-A7E5-064C-A921-4F38A82F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88243-30AC-F64B-8A62-A12B2D0F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F1323-3E2B-AB42-BF1E-F9BABFC3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7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23D8-E836-AE49-93BA-380045FD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8D4F0-9BBD-6E4B-A6FF-07212A98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8EB8B-98A5-C747-B217-5BD83C21A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3BE82-5E3A-1841-8E4F-8ED49182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5FC9D-80BB-7F4A-92F2-1477A105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9B897-9859-2040-A960-CC3458902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F89E-12E5-2B4E-B138-ADCC25E3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64F83-FDF8-D742-98BB-1A97ACD0F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E2DC7-532F-0545-8BA9-DB5806CFB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0E9FB-AD87-EC46-8766-182DD34C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9C85C-20D3-5D4F-AA08-A7B6350D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E803C-6DBB-C44F-93F3-9EC84305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8125B8-D190-D246-AC7E-02E2E1AC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3071A-7584-B84C-9612-C8839AFB4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8FE8-78D8-AF4D-BD1B-1C439FB92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F8328-5A41-7647-B041-10DE08505A83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CC39C-C62E-C344-949A-1E743FEAD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E0526-40C5-2C48-B36E-26C8C2BD7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D054-BA05-AF43-9C31-1F2605292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3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33079"/>
          </a:xfrm>
        </p:spPr>
        <p:txBody>
          <a:bodyPr anchor="t">
            <a:normAutofit/>
          </a:bodyPr>
          <a:lstStyle/>
          <a:p>
            <a:r>
              <a:rPr lang="en-US" sz="4800" dirty="0">
                <a:latin typeface="+mn-lt"/>
              </a:rPr>
              <a:t>Introduction to Database Systems</a:t>
            </a:r>
            <a:endParaRPr lang="en-CA" sz="48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chemeClr val="tx1"/>
                </a:solidFill>
              </a:rPr>
              <a:t>Test 2 Review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1850" y="988034"/>
            <a:ext cx="10515600" cy="2833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DA291C"/>
                </a:solidFill>
                <a:latin typeface="+mn-lt"/>
              </a:rPr>
              <a:t>DBS211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ED760A-56B7-8B10-2DC7-43F6448A12DE}"/>
              </a:ext>
            </a:extLst>
          </p:cNvPr>
          <p:cNvSpPr/>
          <p:nvPr/>
        </p:nvSpPr>
        <p:spPr>
          <a:xfrm>
            <a:off x="831850" y="4259376"/>
            <a:ext cx="1657033" cy="110135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red and white logo&#10;&#10;Description automatically generated">
            <a:extLst>
              <a:ext uri="{FF2B5EF4-FFF2-40B4-BE49-F238E27FC236}">
                <a16:creationId xmlns:a16="http://schemas.microsoft.com/office/drawing/2014/main" id="{6EAE369D-FF10-187F-3A14-EC7CB296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576" y="5916930"/>
            <a:ext cx="1902224" cy="7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568412" y="1023773"/>
            <a:ext cx="109007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essential when dealing with large amounts of data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It allows us to organize data so it is free from redundancy, minimize data modification errors, and simplify query building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can improve workflow, increase security, and decrease costs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Why Normalize Data?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6" name="Picture 5" descr="A diagram of a normal form&#10;&#10;Description automatically generated">
            <a:extLst>
              <a:ext uri="{FF2B5EF4-FFF2-40B4-BE49-F238E27FC236}">
                <a16:creationId xmlns:a16="http://schemas.microsoft.com/office/drawing/2014/main" id="{1DC3B97A-D898-636B-405C-DBD2B88E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4" y="3429000"/>
            <a:ext cx="10358651" cy="29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8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568412" y="1023773"/>
            <a:ext cx="109007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Improved Data Organization </a:t>
            </a:r>
            <a:r>
              <a:rPr lang="en-US" sz="2800" dirty="0"/>
              <a:t>– The database will be structured in a logical way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Data Consistency </a:t>
            </a:r>
            <a:r>
              <a:rPr lang="en-US" sz="2800" dirty="0"/>
              <a:t>– Normalization ensures data consistency across all tables, improving workflow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Reduces Redundancy </a:t>
            </a:r>
            <a:r>
              <a:rPr lang="en-US" sz="2800" dirty="0"/>
              <a:t>– Helps with database speed, reduces storage, and increases data processing time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Cost Reduction </a:t>
            </a:r>
            <a:r>
              <a:rPr lang="en-US" sz="2800" dirty="0"/>
              <a:t>– the above benefits help to reduce the costs of the database.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Increased Security </a:t>
            </a:r>
            <a:r>
              <a:rPr lang="en-US" sz="2800" dirty="0"/>
              <a:t>– Normalization requires that data is more accurately located and better organized, thus security is increased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Advantages of Data Normalization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Normal Forms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A864B-90C2-6A12-B2FB-55400AD70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786" y="1354541"/>
            <a:ext cx="9520427" cy="45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5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UNF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Unnormalized data is also known as UNF or 0NF, sometimes also referred to as an unnormalized relation or non-first normal form</a:t>
            </a:r>
          </a:p>
          <a:p>
            <a:pPr marL="114300"/>
            <a:r>
              <a:rPr lang="en-US" sz="2800" dirty="0"/>
              <a:t>UNF Steps: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1: Choose the entity (name) and list the attributes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2: Eliminate calculated fields and add fields not there but we know we need them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3: Identify the candidate key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4: identify repeating groups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TA-DA! Now your entity is in UNF </a:t>
            </a:r>
          </a:p>
          <a:p>
            <a:pPr marL="11430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383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UNF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5BF32-0E78-B82D-9CB8-FA3164C0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27" y="1221829"/>
            <a:ext cx="8603745" cy="44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0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UNF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300" b="1" dirty="0"/>
              <a:t>Step 1: Choose the entity (name) and list the attributes</a:t>
            </a:r>
          </a:p>
          <a:p>
            <a:pPr marL="114300"/>
            <a:r>
              <a:rPr lang="en-US" sz="2300" dirty="0"/>
              <a:t>EMP_PROJECT [</a:t>
            </a:r>
            <a:r>
              <a:rPr lang="en-US" sz="2300" dirty="0" err="1"/>
              <a:t>ProjectCode</a:t>
            </a:r>
            <a:r>
              <a:rPr lang="en-US" sz="2300" dirty="0"/>
              <a:t>, </a:t>
            </a:r>
            <a:r>
              <a:rPr lang="en-US" sz="2300" dirty="0" err="1"/>
              <a:t>ProjectName</a:t>
            </a:r>
            <a:r>
              <a:rPr lang="en-US" sz="2300" dirty="0"/>
              <a:t>, </a:t>
            </a:r>
            <a:r>
              <a:rPr lang="en-US" sz="2300" dirty="0" err="1"/>
              <a:t>ProjectManager</a:t>
            </a:r>
            <a:r>
              <a:rPr lang="en-US" sz="2300" dirty="0"/>
              <a:t>, </a:t>
            </a:r>
            <a:r>
              <a:rPr lang="en-US" sz="2300" dirty="0" err="1"/>
              <a:t>ProjectBudget</a:t>
            </a:r>
            <a:r>
              <a:rPr lang="en-US" sz="2300" dirty="0"/>
              <a:t>, </a:t>
            </a:r>
            <a:r>
              <a:rPr lang="en-US" sz="2300" dirty="0" err="1"/>
              <a:t>EmployeeNo</a:t>
            </a:r>
            <a:r>
              <a:rPr lang="en-US" sz="2300" dirty="0"/>
              <a:t>, </a:t>
            </a:r>
            <a:r>
              <a:rPr lang="en-US" sz="2300" dirty="0" err="1"/>
              <a:t>EmployeeName</a:t>
            </a:r>
            <a:r>
              <a:rPr lang="en-US" sz="2300" dirty="0"/>
              <a:t>, </a:t>
            </a:r>
            <a:r>
              <a:rPr lang="en-US" sz="2300" dirty="0" err="1"/>
              <a:t>DepartmentNo</a:t>
            </a:r>
            <a:r>
              <a:rPr lang="en-US" sz="2300" dirty="0"/>
              <a:t>, </a:t>
            </a:r>
            <a:r>
              <a:rPr lang="en-US" sz="2300" dirty="0" err="1"/>
              <a:t>DepartmentName</a:t>
            </a:r>
            <a:r>
              <a:rPr lang="en-US" sz="2300" dirty="0"/>
              <a:t>, </a:t>
            </a:r>
            <a:r>
              <a:rPr lang="en-US" sz="2300" dirty="0" err="1"/>
              <a:t>HourlyRate</a:t>
            </a:r>
            <a:r>
              <a:rPr lang="en-US" sz="2300" dirty="0"/>
              <a:t>]</a:t>
            </a:r>
          </a:p>
          <a:p>
            <a:pPr marL="114300"/>
            <a:r>
              <a:rPr lang="en-US" sz="2300" b="1" dirty="0"/>
              <a:t>Step 2: Eliminate calculated fields and add fields not there but we know we need them</a:t>
            </a:r>
          </a:p>
          <a:p>
            <a:pPr marL="114300"/>
            <a:r>
              <a:rPr lang="en-US" sz="2300" dirty="0"/>
              <a:t>EMP_PROJECT [</a:t>
            </a:r>
            <a:r>
              <a:rPr lang="en-US" sz="2300" dirty="0" err="1"/>
              <a:t>ProjectCode</a:t>
            </a:r>
            <a:r>
              <a:rPr lang="en-US" sz="2300" dirty="0"/>
              <a:t>, </a:t>
            </a:r>
            <a:r>
              <a:rPr lang="en-US" sz="2300" dirty="0" err="1"/>
              <a:t>ProjectName</a:t>
            </a:r>
            <a:r>
              <a:rPr lang="en-US" sz="2300" dirty="0"/>
              <a:t>, </a:t>
            </a:r>
            <a:r>
              <a:rPr lang="en-US" sz="2300" dirty="0" err="1"/>
              <a:t>ProjectManager</a:t>
            </a:r>
            <a:r>
              <a:rPr lang="en-US" sz="2300" dirty="0"/>
              <a:t>, </a:t>
            </a:r>
            <a:r>
              <a:rPr lang="en-US" sz="2300" dirty="0" err="1"/>
              <a:t>ProjectBudget</a:t>
            </a:r>
            <a:r>
              <a:rPr lang="en-US" sz="2300" dirty="0"/>
              <a:t>, </a:t>
            </a:r>
            <a:r>
              <a:rPr lang="en-US" sz="2300" dirty="0" err="1"/>
              <a:t>EmployeeNo</a:t>
            </a:r>
            <a:r>
              <a:rPr lang="en-US" sz="2300" dirty="0"/>
              <a:t>, </a:t>
            </a:r>
            <a:r>
              <a:rPr lang="en-US" sz="2300" dirty="0" err="1"/>
              <a:t>EmployeeName</a:t>
            </a:r>
            <a:r>
              <a:rPr lang="en-US" sz="2300" dirty="0"/>
              <a:t>, </a:t>
            </a:r>
            <a:r>
              <a:rPr lang="en-US" sz="2300" dirty="0" err="1"/>
              <a:t>DepartmentNo</a:t>
            </a:r>
            <a:r>
              <a:rPr lang="en-US" sz="2300" dirty="0"/>
              <a:t>, </a:t>
            </a:r>
            <a:r>
              <a:rPr lang="en-US" sz="2300" dirty="0" err="1"/>
              <a:t>DepartmentName</a:t>
            </a:r>
            <a:r>
              <a:rPr lang="en-US" sz="2300" dirty="0"/>
              <a:t>, </a:t>
            </a:r>
            <a:r>
              <a:rPr lang="en-US" sz="2300" dirty="0" err="1"/>
              <a:t>HourlyRate</a:t>
            </a:r>
            <a:r>
              <a:rPr lang="en-US" sz="2300" dirty="0"/>
              <a:t>]</a:t>
            </a:r>
          </a:p>
          <a:p>
            <a:pPr marL="114300"/>
            <a:r>
              <a:rPr lang="en-US" sz="2300" b="1" dirty="0"/>
              <a:t>Step 3: Identify the candidate key</a:t>
            </a:r>
          </a:p>
          <a:p>
            <a:pPr marL="114300"/>
            <a:r>
              <a:rPr lang="en-US" sz="2300" dirty="0"/>
              <a:t>EMP_PROJECT [</a:t>
            </a:r>
            <a:r>
              <a:rPr lang="en-US" sz="2300" u="sng" dirty="0" err="1"/>
              <a:t>ProjectCode</a:t>
            </a:r>
            <a:r>
              <a:rPr lang="en-US" sz="2300" dirty="0"/>
              <a:t>, </a:t>
            </a:r>
            <a:r>
              <a:rPr lang="en-US" sz="2300" dirty="0" err="1"/>
              <a:t>ProjectName</a:t>
            </a:r>
            <a:r>
              <a:rPr lang="en-US" sz="2300" dirty="0"/>
              <a:t>, </a:t>
            </a:r>
            <a:r>
              <a:rPr lang="en-US" sz="2300" dirty="0" err="1"/>
              <a:t>ProjectManager</a:t>
            </a:r>
            <a:r>
              <a:rPr lang="en-US" sz="2300" dirty="0"/>
              <a:t>, </a:t>
            </a:r>
            <a:r>
              <a:rPr lang="en-US" sz="2300" dirty="0" err="1"/>
              <a:t>ProjectBudget</a:t>
            </a:r>
            <a:r>
              <a:rPr lang="en-US" sz="2300" dirty="0"/>
              <a:t>, </a:t>
            </a:r>
            <a:r>
              <a:rPr lang="en-US" sz="2300" dirty="0" err="1"/>
              <a:t>EmployeeNo</a:t>
            </a:r>
            <a:r>
              <a:rPr lang="en-US" sz="2300" dirty="0"/>
              <a:t>, </a:t>
            </a:r>
            <a:r>
              <a:rPr lang="en-US" sz="2300" dirty="0" err="1"/>
              <a:t>EmployeeName</a:t>
            </a:r>
            <a:r>
              <a:rPr lang="en-US" sz="2300" dirty="0"/>
              <a:t>, </a:t>
            </a:r>
            <a:r>
              <a:rPr lang="en-US" sz="2300" dirty="0" err="1"/>
              <a:t>DepartmentNo</a:t>
            </a:r>
            <a:r>
              <a:rPr lang="en-US" sz="2300" dirty="0"/>
              <a:t>, </a:t>
            </a:r>
            <a:r>
              <a:rPr lang="en-US" sz="2300" dirty="0" err="1"/>
              <a:t>DepartmentName</a:t>
            </a:r>
            <a:r>
              <a:rPr lang="en-US" sz="2300" dirty="0"/>
              <a:t>, </a:t>
            </a:r>
            <a:r>
              <a:rPr lang="en-US" sz="2300" dirty="0" err="1"/>
              <a:t>HourlyRate</a:t>
            </a:r>
            <a:r>
              <a:rPr lang="en-US" sz="2300" dirty="0"/>
              <a:t>]</a:t>
            </a:r>
          </a:p>
          <a:p>
            <a:pPr marL="114300"/>
            <a:r>
              <a:rPr lang="en-US" sz="2300" b="1" dirty="0"/>
              <a:t>Step 4: identify repeating groups</a:t>
            </a:r>
          </a:p>
          <a:p>
            <a:pPr marL="114300"/>
            <a:r>
              <a:rPr lang="en-US" sz="2300" dirty="0"/>
              <a:t>EMP_PROJECT [</a:t>
            </a:r>
            <a:r>
              <a:rPr lang="en-US" sz="2300" u="sng" dirty="0" err="1"/>
              <a:t>ProjectCode</a:t>
            </a:r>
            <a:r>
              <a:rPr lang="en-US" sz="2300" dirty="0"/>
              <a:t>, </a:t>
            </a:r>
            <a:r>
              <a:rPr lang="en-US" sz="2300" dirty="0" err="1"/>
              <a:t>ProjectName</a:t>
            </a:r>
            <a:r>
              <a:rPr lang="en-US" sz="2300" dirty="0"/>
              <a:t>, </a:t>
            </a:r>
            <a:r>
              <a:rPr lang="en-US" sz="2300" dirty="0" err="1"/>
              <a:t>ProjectManager</a:t>
            </a:r>
            <a:r>
              <a:rPr lang="en-US" sz="2300" dirty="0"/>
              <a:t>, </a:t>
            </a:r>
            <a:r>
              <a:rPr lang="en-US" sz="2300" dirty="0" err="1"/>
              <a:t>ProjectBudget</a:t>
            </a:r>
            <a:r>
              <a:rPr lang="en-US" sz="2300" dirty="0"/>
              <a:t>, (</a:t>
            </a:r>
            <a:r>
              <a:rPr lang="en-US" sz="2300" dirty="0" err="1"/>
              <a:t>EmployeeNo</a:t>
            </a:r>
            <a:r>
              <a:rPr lang="en-US" sz="2300" dirty="0"/>
              <a:t>, </a:t>
            </a:r>
            <a:r>
              <a:rPr lang="en-US" sz="2300" dirty="0" err="1"/>
              <a:t>EmployeeName</a:t>
            </a:r>
            <a:r>
              <a:rPr lang="en-US" sz="2300" dirty="0"/>
              <a:t>, </a:t>
            </a:r>
            <a:r>
              <a:rPr lang="en-US" sz="2300" dirty="0" err="1"/>
              <a:t>DepartmentNo</a:t>
            </a:r>
            <a:r>
              <a:rPr lang="en-US" sz="2300" dirty="0"/>
              <a:t>, </a:t>
            </a:r>
            <a:r>
              <a:rPr lang="en-US" sz="2300" dirty="0" err="1"/>
              <a:t>DepartmentName</a:t>
            </a:r>
            <a:r>
              <a:rPr lang="en-US" sz="2300" dirty="0"/>
              <a:t>, </a:t>
            </a:r>
            <a:r>
              <a:rPr lang="en-US" sz="2300" dirty="0" err="1"/>
              <a:t>HourlyRate</a:t>
            </a:r>
            <a:r>
              <a:rPr lang="en-US" sz="2300" dirty="0"/>
              <a:t>)]</a:t>
            </a:r>
          </a:p>
          <a:p>
            <a:pPr marL="114300"/>
            <a:r>
              <a:rPr lang="en-US" sz="2300" b="1" dirty="0"/>
              <a:t>Final UNF</a:t>
            </a:r>
          </a:p>
          <a:p>
            <a:pPr marL="114300"/>
            <a:r>
              <a:rPr lang="en-US" sz="2300" dirty="0"/>
              <a:t>EMP_PROJECT [</a:t>
            </a:r>
            <a:r>
              <a:rPr lang="en-US" sz="2300" u="sng" dirty="0" err="1"/>
              <a:t>ProjectCode</a:t>
            </a:r>
            <a:r>
              <a:rPr lang="en-US" sz="2300" dirty="0"/>
              <a:t>, </a:t>
            </a:r>
            <a:r>
              <a:rPr lang="en-US" sz="2300" dirty="0" err="1"/>
              <a:t>ProjectName</a:t>
            </a:r>
            <a:r>
              <a:rPr lang="en-US" sz="2300" dirty="0"/>
              <a:t>, </a:t>
            </a:r>
            <a:r>
              <a:rPr lang="en-US" sz="2300" dirty="0" err="1"/>
              <a:t>ProjectManager</a:t>
            </a:r>
            <a:r>
              <a:rPr lang="en-US" sz="2300" dirty="0"/>
              <a:t>, </a:t>
            </a:r>
            <a:r>
              <a:rPr lang="en-US" sz="2300" dirty="0" err="1"/>
              <a:t>ProjectBudget</a:t>
            </a:r>
            <a:r>
              <a:rPr lang="en-US" sz="2300" dirty="0"/>
              <a:t>, (</a:t>
            </a:r>
            <a:r>
              <a:rPr lang="en-US" sz="2300" dirty="0" err="1"/>
              <a:t>EmployeeNo</a:t>
            </a:r>
            <a:r>
              <a:rPr lang="en-US" sz="2300" dirty="0"/>
              <a:t>, </a:t>
            </a:r>
            <a:r>
              <a:rPr lang="en-US" sz="2300" dirty="0" err="1"/>
              <a:t>EmployeeName</a:t>
            </a:r>
            <a:r>
              <a:rPr lang="en-US" sz="2300" dirty="0"/>
              <a:t>, </a:t>
            </a:r>
            <a:r>
              <a:rPr lang="en-US" sz="2300" dirty="0" err="1"/>
              <a:t>DepartmentNo</a:t>
            </a:r>
            <a:r>
              <a:rPr lang="en-US" sz="2300" dirty="0"/>
              <a:t>, </a:t>
            </a:r>
            <a:r>
              <a:rPr lang="en-US" sz="2300" dirty="0" err="1"/>
              <a:t>DepartmentName</a:t>
            </a:r>
            <a:r>
              <a:rPr lang="en-US" sz="2300" dirty="0"/>
              <a:t>, </a:t>
            </a:r>
            <a:r>
              <a:rPr lang="en-US" sz="2300" dirty="0" err="1"/>
              <a:t>HourlyRate</a:t>
            </a:r>
            <a:r>
              <a:rPr lang="en-US" sz="2300" dirty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89008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1NF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A database table is said to be in 1NF if it contains no repeating fields/columns. The process of converting the UNF table into 1NF is as follows: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800" dirty="0"/>
              <a:t>Must already be in UNF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800" dirty="0"/>
              <a:t>Separate the repeating fields into new database tables along with the key from the unnormalized database table.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800" dirty="0"/>
              <a:t>The primary key of new database tables may be the composite key.</a:t>
            </a:r>
          </a:p>
        </p:txBody>
      </p:sp>
    </p:spTree>
    <p:extLst>
      <p:ext uri="{BB962C8B-B14F-4D97-AF65-F5344CB8AC3E}">
        <p14:creationId xmlns:p14="http://schemas.microsoft.com/office/powerpoint/2010/main" val="153079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1NF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6" y="1005690"/>
            <a:ext cx="115712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100" b="1" dirty="0"/>
              <a:t>Step 1: Already in UNF</a:t>
            </a:r>
          </a:p>
          <a:p>
            <a:pPr marL="114300"/>
            <a:r>
              <a:rPr lang="en-US" sz="2100" dirty="0"/>
              <a:t>EMP_PROJECT [</a:t>
            </a:r>
            <a:r>
              <a:rPr lang="en-US" sz="2100" u="sng" dirty="0" err="1"/>
              <a:t>ProjectCode</a:t>
            </a:r>
            <a:r>
              <a:rPr lang="en-US" sz="2100" dirty="0"/>
              <a:t>, </a:t>
            </a:r>
            <a:r>
              <a:rPr lang="en-US" sz="2100" dirty="0" err="1"/>
              <a:t>ProjectName</a:t>
            </a:r>
            <a:r>
              <a:rPr lang="en-US" sz="2100" dirty="0"/>
              <a:t>, </a:t>
            </a:r>
            <a:r>
              <a:rPr lang="en-US" sz="2100" dirty="0" err="1"/>
              <a:t>ProjectManager</a:t>
            </a:r>
            <a:r>
              <a:rPr lang="en-US" sz="2100" dirty="0"/>
              <a:t>, </a:t>
            </a:r>
            <a:r>
              <a:rPr lang="en-US" sz="2100" dirty="0" err="1"/>
              <a:t>ProjectBudget</a:t>
            </a:r>
            <a:r>
              <a:rPr lang="en-US" sz="2100" dirty="0"/>
              <a:t>, (</a:t>
            </a:r>
            <a:r>
              <a:rPr lang="en-US" sz="2100" dirty="0" err="1"/>
              <a:t>EmployeeNo</a:t>
            </a:r>
            <a:r>
              <a:rPr lang="en-US" sz="2100" dirty="0"/>
              <a:t>, </a:t>
            </a:r>
            <a:r>
              <a:rPr lang="en-US" sz="2100" dirty="0" err="1"/>
              <a:t>EmployeeName</a:t>
            </a:r>
            <a:r>
              <a:rPr lang="en-US" sz="2100" dirty="0"/>
              <a:t>, </a:t>
            </a:r>
            <a:r>
              <a:rPr lang="en-US" sz="2100" dirty="0" err="1"/>
              <a:t>DepartmentNo</a:t>
            </a:r>
            <a:r>
              <a:rPr lang="en-US" sz="2100" dirty="0"/>
              <a:t>, </a:t>
            </a:r>
            <a:r>
              <a:rPr lang="en-US" sz="2100" dirty="0" err="1"/>
              <a:t>DepartmentName</a:t>
            </a:r>
            <a:r>
              <a:rPr lang="en-US" sz="2100" dirty="0"/>
              <a:t>, </a:t>
            </a:r>
            <a:r>
              <a:rPr lang="en-US" sz="2100" dirty="0" err="1"/>
              <a:t>HourlyRate</a:t>
            </a:r>
            <a:r>
              <a:rPr lang="en-US" sz="2100" dirty="0"/>
              <a:t>)]</a:t>
            </a:r>
          </a:p>
          <a:p>
            <a:pPr marL="114300"/>
            <a:endParaRPr lang="en-US" sz="2100" b="1" dirty="0"/>
          </a:p>
          <a:p>
            <a:pPr marL="114300"/>
            <a:r>
              <a:rPr lang="en-US" sz="2100" b="1" dirty="0"/>
              <a:t>Step 2: separate repeating groups while maintaining relationships</a:t>
            </a:r>
          </a:p>
          <a:p>
            <a:pPr marL="114300"/>
            <a:r>
              <a:rPr lang="en-US" sz="2100" dirty="0"/>
              <a:t>PROJECT [</a:t>
            </a:r>
            <a:r>
              <a:rPr lang="en-US" sz="2100" u="sng" dirty="0" err="1"/>
              <a:t>ProjectCode</a:t>
            </a:r>
            <a:r>
              <a:rPr lang="en-US" sz="2100" dirty="0"/>
              <a:t>, </a:t>
            </a:r>
            <a:r>
              <a:rPr lang="en-US" sz="2100" dirty="0" err="1"/>
              <a:t>ProjectName</a:t>
            </a:r>
            <a:r>
              <a:rPr lang="en-US" sz="2100" dirty="0"/>
              <a:t>, </a:t>
            </a:r>
            <a:r>
              <a:rPr lang="en-US" sz="2100" dirty="0" err="1"/>
              <a:t>ProjectManager</a:t>
            </a:r>
            <a:r>
              <a:rPr lang="en-US" sz="2100" dirty="0"/>
              <a:t>, </a:t>
            </a:r>
            <a:r>
              <a:rPr lang="en-US" sz="2100" dirty="0" err="1"/>
              <a:t>ProjectBudget</a:t>
            </a:r>
            <a:r>
              <a:rPr lang="en-US" sz="2100" dirty="0"/>
              <a:t>]</a:t>
            </a:r>
          </a:p>
          <a:p>
            <a:pPr marL="114300"/>
            <a:r>
              <a:rPr lang="en-US" sz="2100" dirty="0"/>
              <a:t>EMPLOYEE [FK </a:t>
            </a:r>
            <a:r>
              <a:rPr lang="en-US" sz="2100" dirty="0" err="1"/>
              <a:t>ProjectCode</a:t>
            </a:r>
            <a:r>
              <a:rPr lang="en-US" sz="2100" dirty="0"/>
              <a:t>, </a:t>
            </a:r>
            <a:r>
              <a:rPr lang="en-US" sz="2100" u="sng" dirty="0" err="1"/>
              <a:t>EmployeeNo</a:t>
            </a:r>
            <a:r>
              <a:rPr lang="en-US" sz="2100" dirty="0"/>
              <a:t>, </a:t>
            </a:r>
            <a:r>
              <a:rPr lang="en-US" sz="2100" dirty="0" err="1"/>
              <a:t>EmployeeName</a:t>
            </a:r>
            <a:r>
              <a:rPr lang="en-US" sz="2100" dirty="0"/>
              <a:t>, </a:t>
            </a:r>
            <a:r>
              <a:rPr lang="en-US" sz="2100" dirty="0" err="1"/>
              <a:t>DepartmentNo</a:t>
            </a:r>
            <a:r>
              <a:rPr lang="en-US" sz="2100" dirty="0"/>
              <a:t>, </a:t>
            </a:r>
            <a:r>
              <a:rPr lang="en-US" sz="2100" dirty="0" err="1"/>
              <a:t>DepartmentName</a:t>
            </a:r>
            <a:r>
              <a:rPr lang="en-US" sz="2100" dirty="0"/>
              <a:t>, </a:t>
            </a:r>
            <a:r>
              <a:rPr lang="en-US" sz="2100" dirty="0" err="1"/>
              <a:t>HourlyRate</a:t>
            </a:r>
            <a:r>
              <a:rPr lang="en-US" sz="2100" dirty="0"/>
              <a:t>]</a:t>
            </a:r>
          </a:p>
          <a:p>
            <a:pPr marL="114300"/>
            <a:endParaRPr lang="en-US" sz="2100" b="1" dirty="0"/>
          </a:p>
          <a:p>
            <a:pPr marL="114300"/>
            <a:r>
              <a:rPr lang="en-US" sz="2100" b="1" dirty="0"/>
              <a:t>Step 3: identify non-atomic fields </a:t>
            </a:r>
          </a:p>
          <a:p>
            <a:pPr marL="114300"/>
            <a:r>
              <a:rPr lang="en-US" sz="2100" dirty="0"/>
              <a:t>PROJECT [</a:t>
            </a:r>
            <a:r>
              <a:rPr lang="en-US" sz="2100" u="sng" dirty="0" err="1"/>
              <a:t>ProjectCode</a:t>
            </a:r>
            <a:r>
              <a:rPr lang="en-US" sz="2100" dirty="0"/>
              <a:t>, </a:t>
            </a:r>
            <a:r>
              <a:rPr lang="en-US" sz="2100" dirty="0" err="1"/>
              <a:t>ProjectName</a:t>
            </a:r>
            <a:r>
              <a:rPr lang="en-US" sz="2100" dirty="0"/>
              <a:t>, </a:t>
            </a:r>
            <a:r>
              <a:rPr lang="en-US" sz="2100" dirty="0" err="1"/>
              <a:t>ProjectManager</a:t>
            </a:r>
            <a:r>
              <a:rPr lang="en-US" sz="2100" dirty="0"/>
              <a:t>, </a:t>
            </a:r>
            <a:r>
              <a:rPr lang="en-US" sz="2100" dirty="0" err="1"/>
              <a:t>ProjectBudget</a:t>
            </a:r>
            <a:r>
              <a:rPr lang="en-US" sz="2100" dirty="0"/>
              <a:t>]</a:t>
            </a:r>
          </a:p>
          <a:p>
            <a:pPr marL="114300"/>
            <a:r>
              <a:rPr lang="en-US" sz="2100" dirty="0"/>
              <a:t>EMPLOYEE [FK </a:t>
            </a:r>
            <a:r>
              <a:rPr lang="en-US" sz="2100" dirty="0" err="1"/>
              <a:t>ProjectCode</a:t>
            </a:r>
            <a:r>
              <a:rPr lang="en-US" sz="2100" dirty="0"/>
              <a:t>, </a:t>
            </a:r>
            <a:r>
              <a:rPr lang="en-US" sz="2100" u="sng" dirty="0" err="1"/>
              <a:t>EmployeeNo</a:t>
            </a:r>
            <a:r>
              <a:rPr lang="en-US" sz="2100" dirty="0"/>
              <a:t>, </a:t>
            </a:r>
            <a:r>
              <a:rPr lang="en-US" sz="2100" dirty="0" err="1">
                <a:solidFill>
                  <a:srgbClr val="FF0000"/>
                </a:solidFill>
              </a:rPr>
              <a:t>EmployeeFName</a:t>
            </a:r>
            <a:r>
              <a:rPr lang="en-US" sz="2100" dirty="0"/>
              <a:t>, </a:t>
            </a:r>
            <a:r>
              <a:rPr lang="en-US" sz="2100" dirty="0" err="1">
                <a:solidFill>
                  <a:srgbClr val="FF0000"/>
                </a:solidFill>
              </a:rPr>
              <a:t>EmployeeLName</a:t>
            </a:r>
            <a:r>
              <a:rPr lang="en-US" sz="2100" dirty="0"/>
              <a:t>, </a:t>
            </a:r>
            <a:r>
              <a:rPr lang="en-US" sz="2100" dirty="0" err="1"/>
              <a:t>DepartmentNo</a:t>
            </a:r>
            <a:r>
              <a:rPr lang="en-US" sz="2100" dirty="0"/>
              <a:t>, </a:t>
            </a:r>
            <a:r>
              <a:rPr lang="en-US" sz="2100" dirty="0" err="1"/>
              <a:t>DepartmentName</a:t>
            </a:r>
            <a:r>
              <a:rPr lang="en-US" sz="2100" dirty="0"/>
              <a:t>, </a:t>
            </a:r>
            <a:r>
              <a:rPr lang="en-US" sz="2100" dirty="0" err="1"/>
              <a:t>HourlyRate</a:t>
            </a:r>
            <a:r>
              <a:rPr lang="en-US" sz="2100" dirty="0"/>
              <a:t>]</a:t>
            </a:r>
          </a:p>
          <a:p>
            <a:pPr marL="114300"/>
            <a:endParaRPr lang="en-US" sz="2100" b="1" dirty="0"/>
          </a:p>
          <a:p>
            <a:pPr marL="114300"/>
            <a:r>
              <a:rPr lang="en-US" sz="2100" b="1" dirty="0"/>
              <a:t>Final 1NF:</a:t>
            </a:r>
          </a:p>
          <a:p>
            <a:pPr marL="114300"/>
            <a:r>
              <a:rPr lang="en-US" sz="2100" dirty="0"/>
              <a:t>PROJECT [</a:t>
            </a:r>
            <a:r>
              <a:rPr lang="en-US" sz="2100" u="sng" dirty="0" err="1"/>
              <a:t>ProjectCode</a:t>
            </a:r>
            <a:r>
              <a:rPr lang="en-US" sz="2100" dirty="0"/>
              <a:t>, </a:t>
            </a:r>
            <a:r>
              <a:rPr lang="en-US" sz="2100" dirty="0" err="1"/>
              <a:t>ProjectName</a:t>
            </a:r>
            <a:r>
              <a:rPr lang="en-US" sz="2100" dirty="0"/>
              <a:t>, </a:t>
            </a:r>
            <a:r>
              <a:rPr lang="en-US" sz="2100" dirty="0" err="1"/>
              <a:t>ProjectManager</a:t>
            </a:r>
            <a:r>
              <a:rPr lang="en-US" sz="2100" dirty="0"/>
              <a:t>, </a:t>
            </a:r>
            <a:r>
              <a:rPr lang="en-US" sz="2100" dirty="0" err="1"/>
              <a:t>ProjectBudget</a:t>
            </a:r>
            <a:r>
              <a:rPr lang="en-US" sz="2100" dirty="0"/>
              <a:t>]</a:t>
            </a:r>
          </a:p>
          <a:p>
            <a:pPr marL="114300"/>
            <a:r>
              <a:rPr lang="en-US" sz="2100" dirty="0"/>
              <a:t>EMPLOYEE [FK </a:t>
            </a:r>
            <a:r>
              <a:rPr lang="en-US" sz="2100" dirty="0" err="1"/>
              <a:t>ProjectCode</a:t>
            </a:r>
            <a:r>
              <a:rPr lang="en-US" sz="2100" dirty="0"/>
              <a:t>, </a:t>
            </a:r>
            <a:r>
              <a:rPr lang="en-US" sz="2100" u="sng" dirty="0" err="1"/>
              <a:t>EmployeeNo</a:t>
            </a:r>
            <a:r>
              <a:rPr lang="en-US" sz="2100" dirty="0"/>
              <a:t>, </a:t>
            </a:r>
            <a:r>
              <a:rPr lang="en-US" sz="2100" dirty="0" err="1"/>
              <a:t>EmployeeFName</a:t>
            </a:r>
            <a:r>
              <a:rPr lang="en-US" sz="2100" dirty="0"/>
              <a:t>, </a:t>
            </a:r>
            <a:r>
              <a:rPr lang="en-US" sz="2100" dirty="0" err="1"/>
              <a:t>EmployeeLName</a:t>
            </a:r>
            <a:r>
              <a:rPr lang="en-US" sz="2100" dirty="0"/>
              <a:t>, </a:t>
            </a:r>
            <a:r>
              <a:rPr lang="en-US" sz="2100" dirty="0" err="1"/>
              <a:t>DepartmentNo</a:t>
            </a:r>
            <a:r>
              <a:rPr lang="en-US" sz="2100" dirty="0"/>
              <a:t>, </a:t>
            </a:r>
            <a:r>
              <a:rPr lang="en-US" sz="2100" dirty="0" err="1"/>
              <a:t>DepartmentName</a:t>
            </a:r>
            <a:r>
              <a:rPr lang="en-US" sz="2100" dirty="0"/>
              <a:t>, </a:t>
            </a:r>
            <a:r>
              <a:rPr lang="en-US" sz="2100" dirty="0" err="1"/>
              <a:t>HourlyRate</a:t>
            </a:r>
            <a:r>
              <a:rPr lang="en-US" sz="21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580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2NF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800" dirty="0"/>
              <a:t>2NF Rules: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Must be in 1NF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Has no partial dependencies. (All non-key attributes are fully dependent on a primary key)</a:t>
            </a:r>
          </a:p>
          <a:p>
            <a:pPr marL="114300"/>
            <a:endParaRPr lang="en-US" sz="2800" dirty="0"/>
          </a:p>
          <a:p>
            <a:pPr marL="114300"/>
            <a:r>
              <a:rPr lang="en-US" sz="2800" dirty="0" err="1"/>
              <a:t>CourseName</a:t>
            </a:r>
            <a:r>
              <a:rPr lang="en-US" sz="2800" dirty="0"/>
              <a:t> → </a:t>
            </a:r>
            <a:r>
              <a:rPr lang="en-US" sz="2800" dirty="0" err="1"/>
              <a:t>StudentID</a:t>
            </a:r>
            <a:r>
              <a:rPr lang="en-US" sz="2800" dirty="0"/>
              <a:t> (since </a:t>
            </a:r>
            <a:r>
              <a:rPr lang="en-US" sz="2800" dirty="0" err="1"/>
              <a:t>CourseName</a:t>
            </a:r>
            <a:r>
              <a:rPr lang="en-US" sz="2800" dirty="0"/>
              <a:t> depends on part of the primary key, which is </a:t>
            </a:r>
            <a:r>
              <a:rPr lang="en-US" sz="2800" dirty="0" err="1"/>
              <a:t>StudentID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16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2NF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b="1" dirty="0"/>
              <a:t>Step 1: Must in 1NF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[FK </a:t>
            </a:r>
            <a:r>
              <a:rPr lang="en-US" sz="2400" dirty="0" err="1"/>
              <a:t>ProjectCode</a:t>
            </a:r>
            <a:r>
              <a:rPr lang="en-US" sz="2400" dirty="0"/>
              <a:t>, 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</a:t>
            </a:r>
            <a:r>
              <a:rPr lang="en-US" sz="2400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b="1" dirty="0"/>
              <a:t>Step 2: Identify Partial &amp; Fix Dependencies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EMP_PROJECT [FK </a:t>
            </a:r>
            <a:r>
              <a:rPr lang="en-US" sz="2400" u="sng" dirty="0" err="1"/>
              <a:t>ProjectCode</a:t>
            </a:r>
            <a:r>
              <a:rPr lang="en-US" sz="2400" dirty="0"/>
              <a:t>, FK </a:t>
            </a:r>
            <a:r>
              <a:rPr lang="en-US" sz="2400" u="sng" dirty="0" err="1"/>
              <a:t>EmployeNo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</a:t>
            </a:r>
            <a:r>
              <a:rPr lang="en-US" sz="2400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]</a:t>
            </a:r>
          </a:p>
          <a:p>
            <a:pPr marL="114300"/>
            <a:r>
              <a:rPr lang="en-US" sz="2400" b="1" dirty="0"/>
              <a:t>Final 2NF: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EMP_PROJECT [FK </a:t>
            </a:r>
            <a:r>
              <a:rPr lang="en-US" sz="2400" u="sng" dirty="0" err="1"/>
              <a:t>ProjectCode</a:t>
            </a:r>
            <a:r>
              <a:rPr lang="en-US" sz="2400" dirty="0"/>
              <a:t>, FK </a:t>
            </a:r>
            <a:r>
              <a:rPr lang="en-US" sz="2400" u="sng" dirty="0" err="1"/>
              <a:t>EmployeNo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</a:t>
            </a:r>
            <a:r>
              <a:rPr lang="en-US" sz="2400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718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568412" y="1023773"/>
            <a:ext cx="109007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Data Modeling </a:t>
            </a:r>
            <a:r>
              <a:rPr lang="en-US" sz="2800" dirty="0"/>
              <a:t>– the process of following a series of steps to conceptually design a database schema and developing a graphical representation of the database design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modelling is a first step in the process of database design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aim is to describe: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data in the database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relationships between the data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constraints on the data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the second step, the data items, relationships, and constraints are all expressed using concepts provided in the high-level model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Designing the database is the third step is database implementation and operators/user interface build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Conceptual Database Modeling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7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3NF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b="1" dirty="0"/>
              <a:t>Transitive Dependency </a:t>
            </a:r>
            <a:r>
              <a:rPr lang="en-US" sz="2400" dirty="0"/>
              <a:t>- is an indirect dependency relationship between software components. This kind of dependency is held by virtue of a transitive relation from a component that the software depends on directly</a:t>
            </a:r>
          </a:p>
          <a:p>
            <a:pPr marL="114300"/>
            <a:endParaRPr lang="en-US" sz="2400" dirty="0"/>
          </a:p>
          <a:p>
            <a:pPr marL="114300"/>
            <a:r>
              <a:rPr lang="en-US" sz="2400" dirty="0"/>
              <a:t>3NF Rules: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Must be in 2NF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Has no transitive dependencies.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D8C9EBEC-948E-E8CD-65FF-724280815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16" b="21577"/>
          <a:stretch/>
        </p:blipFill>
        <p:spPr>
          <a:xfrm>
            <a:off x="6211231" y="3363264"/>
            <a:ext cx="5613429" cy="29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27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3NF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/>
            <a:r>
              <a:rPr lang="en-US" sz="2400" b="1" dirty="0"/>
              <a:t>Step 1: Must in 2NF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EMP_PROJECT [FK </a:t>
            </a:r>
            <a:r>
              <a:rPr lang="en-US" sz="2400" u="sng" dirty="0" err="1"/>
              <a:t>ProjectCode</a:t>
            </a:r>
            <a:r>
              <a:rPr lang="en-US" sz="2400" dirty="0"/>
              <a:t>, FK </a:t>
            </a:r>
            <a:r>
              <a:rPr lang="en-US" sz="2400" u="sng" dirty="0" err="1"/>
              <a:t>EmployeNo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</a:t>
            </a:r>
            <a:r>
              <a:rPr lang="en-US" sz="2400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]</a:t>
            </a:r>
          </a:p>
          <a:p>
            <a:pPr marL="114300"/>
            <a:r>
              <a:rPr lang="en-US" sz="2400" b="1" dirty="0"/>
              <a:t>Step 2: Identify and Fix Transitive Dependencies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EMP_PROJECT [FK </a:t>
            </a:r>
            <a:r>
              <a:rPr lang="en-US" sz="2400" u="sng" dirty="0" err="1"/>
              <a:t>ProjectCode</a:t>
            </a:r>
            <a:r>
              <a:rPr lang="en-US" sz="2400" dirty="0"/>
              <a:t>, FK </a:t>
            </a:r>
            <a:r>
              <a:rPr lang="en-US" sz="2400" u="sng" dirty="0" err="1"/>
              <a:t>EmployeNo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FK </a:t>
            </a:r>
            <a:r>
              <a:rPr lang="en-US" sz="2400" dirty="0" err="1"/>
              <a:t>DepartmentNo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DEPARTMENT [</a:t>
            </a:r>
            <a:r>
              <a:rPr lang="en-US" sz="2400" u="sng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]</a:t>
            </a:r>
          </a:p>
          <a:p>
            <a:pPr marL="114300"/>
            <a:r>
              <a:rPr lang="en-US" sz="2400" b="1" dirty="0"/>
              <a:t>Final 3NF:</a:t>
            </a:r>
          </a:p>
          <a:p>
            <a:pPr marL="114300"/>
            <a:r>
              <a:rPr lang="en-US" sz="2400" dirty="0"/>
              <a:t>PROJECT [</a:t>
            </a:r>
            <a:r>
              <a:rPr lang="en-US" sz="2400" u="sng" dirty="0" err="1"/>
              <a:t>ProjectCode</a:t>
            </a:r>
            <a:r>
              <a:rPr lang="en-US" sz="2400" dirty="0"/>
              <a:t>, </a:t>
            </a:r>
            <a:r>
              <a:rPr lang="en-US" sz="2400" dirty="0" err="1"/>
              <a:t>ProjectName</a:t>
            </a:r>
            <a:r>
              <a:rPr lang="en-US" sz="2400" dirty="0"/>
              <a:t>, </a:t>
            </a:r>
            <a:r>
              <a:rPr lang="en-US" sz="2400" dirty="0" err="1"/>
              <a:t>ProjectManager</a:t>
            </a:r>
            <a:r>
              <a:rPr lang="en-US" sz="2400" dirty="0"/>
              <a:t>, </a:t>
            </a:r>
            <a:r>
              <a:rPr lang="en-US" sz="2400" dirty="0" err="1"/>
              <a:t>ProjectBudget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EMP_PROJECT [FK </a:t>
            </a:r>
            <a:r>
              <a:rPr lang="en-US" sz="2400" u="sng" dirty="0" err="1"/>
              <a:t>ProjectCode</a:t>
            </a:r>
            <a:r>
              <a:rPr lang="en-US" sz="2400" dirty="0"/>
              <a:t>, FK </a:t>
            </a:r>
            <a:r>
              <a:rPr lang="en-US" sz="2400" u="sng" dirty="0" err="1"/>
              <a:t>EmployeNo</a:t>
            </a:r>
            <a:r>
              <a:rPr lang="en-US" sz="2400" dirty="0"/>
              <a:t>, </a:t>
            </a:r>
            <a:r>
              <a:rPr lang="en-US" sz="2400" dirty="0" err="1"/>
              <a:t>HourlyRate</a:t>
            </a:r>
            <a:r>
              <a:rPr lang="en-US" sz="2400" dirty="0"/>
              <a:t>]</a:t>
            </a:r>
          </a:p>
          <a:p>
            <a:pPr marL="114300"/>
            <a:r>
              <a:rPr lang="en-US" sz="2400" dirty="0"/>
              <a:t>EMPLOYEE [</a:t>
            </a:r>
            <a:r>
              <a:rPr lang="en-US" sz="2400" u="sng" dirty="0" err="1"/>
              <a:t>EmployeeNo</a:t>
            </a:r>
            <a:r>
              <a:rPr lang="en-US" sz="2400" dirty="0"/>
              <a:t>, </a:t>
            </a:r>
            <a:r>
              <a:rPr lang="en-US" sz="2400" dirty="0" err="1"/>
              <a:t>EmployeeFName</a:t>
            </a:r>
            <a:r>
              <a:rPr lang="en-US" sz="2400" dirty="0"/>
              <a:t>, </a:t>
            </a:r>
            <a:r>
              <a:rPr lang="en-US" sz="2400" dirty="0" err="1"/>
              <a:t>EmployeeLName</a:t>
            </a:r>
            <a:r>
              <a:rPr lang="en-US" sz="2400" dirty="0"/>
              <a:t>, FK </a:t>
            </a:r>
            <a:r>
              <a:rPr lang="en-US" sz="2400" dirty="0" err="1"/>
              <a:t>DepartmentNo</a:t>
            </a:r>
            <a:r>
              <a:rPr lang="en-US" sz="2400" dirty="0"/>
              <a:t>, </a:t>
            </a:r>
            <a:r>
              <a:rPr lang="en-US" sz="2400" dirty="0" err="1"/>
              <a:t>DepartmentName</a:t>
            </a:r>
            <a:r>
              <a:rPr lang="en-US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922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876692" y="818730"/>
            <a:ext cx="3455821" cy="996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876693" y="1859154"/>
            <a:ext cx="4185164" cy="41221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Subqueries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Examples of 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Table (multiple rows and columns)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List</a:t>
            </a:r>
          </a:p>
          <a:p>
            <a:pPr marL="9144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scalar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group of people with balloons&#10;&#10;Description automatically generated">
            <a:extLst>
              <a:ext uri="{FF2B5EF4-FFF2-40B4-BE49-F238E27FC236}">
                <a16:creationId xmlns:a16="http://schemas.microsoft.com/office/drawing/2014/main" id="{54EA178D-85F2-E515-9E91-62F38C86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047750"/>
            <a:ext cx="11915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5D997B-14DA-5041-8DBC-8A14004F4762}"/>
              </a:ext>
            </a:extLst>
          </p:cNvPr>
          <p:cNvSpPr txBox="1"/>
          <p:nvPr/>
        </p:nvSpPr>
        <p:spPr>
          <a:xfrm>
            <a:off x="568412" y="1023773"/>
            <a:ext cx="751087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Layered Architecture </a:t>
            </a:r>
            <a:r>
              <a:rPr lang="en-US" sz="2800" dirty="0"/>
              <a:t>– a structural layout separating the system into different levels that are in charge of carrying out particular tasks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3 layers: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Presentation layer/User Interface/View Layer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Business Logic/Application Logic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Resources Management/Data Access/Model Layer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layer interacts with the layers above and below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creation of complex applications depends greatly on  software architecture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>
                <a:latin typeface="Calibri" panose="020F0502020204030204" pitchFamily="34" charset="0"/>
              </a:rPr>
              <a:t>Application Layers - Introduction</a:t>
            </a:r>
            <a:endParaRPr lang="en-US" sz="2800" b="1" dirty="0"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1FC9D-C4E8-57BC-A5AB-1F5153E3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062" y="1156704"/>
            <a:ext cx="3915994" cy="45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>
                <a:latin typeface="Calibri" panose="020F0502020204030204" pitchFamily="34" charset="0"/>
              </a:rPr>
              <a:t>Application Layers - Introduction</a:t>
            </a:r>
            <a:endParaRPr lang="en-US" sz="2800" b="1" dirty="0"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6" name="Picture 5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AD1695B5-EC54-26D3-C4A0-83EA55B6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97" y="1139869"/>
            <a:ext cx="7740605" cy="54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4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Top-Down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86E69-BB12-074A-47FC-6CDDA022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891" y="1152395"/>
            <a:ext cx="8076218" cy="53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3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Bottom-Up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205421-2B8E-C471-3073-FBBC0167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48" y="1138020"/>
            <a:ext cx="7933504" cy="535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4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Entity Relationship Diagram (ERD)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30923-4102-8FB9-6F47-718654F43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827" y="1129681"/>
            <a:ext cx="9084346" cy="491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9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3" y="360703"/>
            <a:ext cx="109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ERD Cardinality (Crow’s Foot Notation)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C3644-AAD4-9187-89EE-56DDBB42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841" y="1077408"/>
            <a:ext cx="7680317" cy="54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3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A8124-24D2-471F-A48F-12AE2D3BCBA3}"/>
              </a:ext>
            </a:extLst>
          </p:cNvPr>
          <p:cNvSpPr txBox="1"/>
          <p:nvPr/>
        </p:nvSpPr>
        <p:spPr>
          <a:xfrm>
            <a:off x="1504584" y="360703"/>
            <a:ext cx="1058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2800" b="1" dirty="0">
                <a:latin typeface="Calibri" panose="020F0502020204030204" pitchFamily="34" charset="0"/>
              </a:rPr>
              <a:t>What is Normalization?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31C92-E951-F1F8-E040-AA2433AA9D91}"/>
              </a:ext>
            </a:extLst>
          </p:cNvPr>
          <p:cNvSpPr/>
          <p:nvPr/>
        </p:nvSpPr>
        <p:spPr>
          <a:xfrm>
            <a:off x="0" y="734000"/>
            <a:ext cx="1136823" cy="76263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48630494-4010-491D-06FC-39D85803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8" y="284481"/>
            <a:ext cx="898276" cy="33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1C79ED-82E0-C25B-4B69-3D40CBC23FBB}"/>
              </a:ext>
            </a:extLst>
          </p:cNvPr>
          <p:cNvSpPr txBox="1"/>
          <p:nvPr/>
        </p:nvSpPr>
        <p:spPr>
          <a:xfrm>
            <a:off x="405127" y="1128351"/>
            <a:ext cx="1127524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is rules for designing a database to reduce data redundancy and improve data integrity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There are 5 normal forms. Getting a database to 3</a:t>
            </a:r>
            <a:r>
              <a:rPr lang="en-US" sz="2800" baseline="30000" dirty="0"/>
              <a:t>rd</a:t>
            </a:r>
            <a:r>
              <a:rPr lang="en-US" sz="2800" dirty="0"/>
              <a:t> normal form is sufficient, 4</a:t>
            </a:r>
            <a:r>
              <a:rPr lang="en-US" sz="2800" baseline="30000" dirty="0"/>
              <a:t>th</a:t>
            </a:r>
            <a:r>
              <a:rPr lang="en-US" sz="2800" dirty="0"/>
              <a:t> and 5</a:t>
            </a:r>
            <a:r>
              <a:rPr lang="en-US" sz="2800" baseline="30000" dirty="0"/>
              <a:t>th</a:t>
            </a:r>
            <a:r>
              <a:rPr lang="en-US" sz="2800" dirty="0"/>
              <a:t> normal form are overkill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Normalization Rules: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Eliminates redundant data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Reduces modification anomalies</a:t>
            </a:r>
          </a:p>
          <a:p>
            <a:pPr marL="14859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Insert anomalies</a:t>
            </a:r>
          </a:p>
          <a:p>
            <a:pPr marL="14859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Deletion anomalies</a:t>
            </a:r>
          </a:p>
          <a:p>
            <a:pPr marL="14859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Update anomalies</a:t>
            </a:r>
          </a:p>
          <a:p>
            <a:pPr marL="10287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Ensures dependencies are logical</a:t>
            </a:r>
          </a:p>
        </p:txBody>
      </p:sp>
    </p:spTree>
    <p:extLst>
      <p:ext uri="{BB962C8B-B14F-4D97-AF65-F5344CB8AC3E}">
        <p14:creationId xmlns:p14="http://schemas.microsoft.com/office/powerpoint/2010/main" val="352544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71624DC958C248A44260B9EBEF1417" ma:contentTypeVersion="4" ma:contentTypeDescription="Create a new document." ma:contentTypeScope="" ma:versionID="f90e604a8d17f0fead97cac959935194">
  <xsd:schema xmlns:xsd="http://www.w3.org/2001/XMLSchema" xmlns:xs="http://www.w3.org/2001/XMLSchema" xmlns:p="http://schemas.microsoft.com/office/2006/metadata/properties" xmlns:ns2="5e0e28c6-023f-43e8-b40a-1a9fafccdbf9" targetNamespace="http://schemas.microsoft.com/office/2006/metadata/properties" ma:root="true" ma:fieldsID="218cf6c428c5c58ec2f8a38272c34529" ns2:_="">
    <xsd:import namespace="5e0e28c6-023f-43e8-b40a-1a9fafccdb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e28c6-023f-43e8-b40a-1a9fafccdb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79FBCB-6AC4-4FF7-A544-71731BBCCE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A4438D-2140-432D-A88A-E0A2A658F1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0e28c6-023f-43e8-b40a-1a9fafccdb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173A63-4C7A-426C-91AC-5380833E718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5e0e28c6-023f-43e8-b40a-1a9fafccdbf9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34225</TotalTime>
  <Words>1184</Words>
  <Application>Microsoft Office PowerPoint</Application>
  <PresentationFormat>Widescreen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Database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Chapleau</dc:creator>
  <cp:lastModifiedBy>J Short</cp:lastModifiedBy>
  <cp:revision>852</cp:revision>
  <dcterms:created xsi:type="dcterms:W3CDTF">2020-05-27T12:36:24Z</dcterms:created>
  <dcterms:modified xsi:type="dcterms:W3CDTF">2024-08-10T20:48:32Z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0x0101005471624DC958C248A44260B9EBEF1417</vt:lpwstr>
  </property>
</Properties>
</file>